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6" r:id="rId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161"/>
    <a:srgbClr val="FF5050"/>
    <a:srgbClr val="EA1EA6"/>
    <a:srgbClr val="59ABAE"/>
    <a:srgbClr val="94AF26"/>
    <a:srgbClr val="C7457C"/>
    <a:srgbClr val="C5E2EF"/>
    <a:srgbClr val="DCEAB3"/>
    <a:srgbClr val="EDB6B8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 showGuides="1">
      <p:cViewPr>
        <p:scale>
          <a:sx n="69" d="100"/>
          <a:sy n="69" d="100"/>
        </p:scale>
        <p:origin x="552" y="6"/>
      </p:cViewPr>
      <p:guideLst>
        <p:guide orient="horz" pos="2183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70EE2-429D-40D0-8C47-2533A0562C6C}" type="datetimeFigureOut">
              <a:rPr kumimoji="1" lang="ja-JP" altLang="en-US" smtClean="0"/>
              <a:t>2024/7/8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1972E-B90C-4572-B626-2E6C2D5307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978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1972E-B90C-4572-B626-2E6C2D53077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4290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4D7D-3C9E-415C-853B-E0D51EE0C74F}" type="datetimeFigureOut">
              <a:rPr kumimoji="1" lang="ja-JP" altLang="en-US" smtClean="0"/>
              <a:t>2024/7/8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1465-5C05-4CE3-92BE-54114DD327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3756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4D7D-3C9E-415C-853B-E0D51EE0C74F}" type="datetimeFigureOut">
              <a:rPr kumimoji="1" lang="ja-JP" altLang="en-US" smtClean="0"/>
              <a:t>2024/7/8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1465-5C05-4CE3-92BE-54114DD327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705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4D7D-3C9E-415C-853B-E0D51EE0C74F}" type="datetimeFigureOut">
              <a:rPr kumimoji="1" lang="ja-JP" altLang="en-US" smtClean="0"/>
              <a:t>2024/7/8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1465-5C05-4CE3-92BE-54114DD327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8922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4D7D-3C9E-415C-853B-E0D51EE0C74F}" type="datetimeFigureOut">
              <a:rPr kumimoji="1" lang="ja-JP" altLang="en-US" smtClean="0"/>
              <a:t>2024/7/8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1465-5C05-4CE3-92BE-54114DD327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97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4D7D-3C9E-415C-853B-E0D51EE0C74F}" type="datetimeFigureOut">
              <a:rPr kumimoji="1" lang="ja-JP" altLang="en-US" smtClean="0"/>
              <a:t>2024/7/8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1465-5C05-4CE3-92BE-54114DD327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654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4D7D-3C9E-415C-853B-E0D51EE0C74F}" type="datetimeFigureOut">
              <a:rPr kumimoji="1" lang="ja-JP" altLang="en-US" smtClean="0"/>
              <a:t>2024/7/8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1465-5C05-4CE3-92BE-54114DD327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421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4D7D-3C9E-415C-853B-E0D51EE0C74F}" type="datetimeFigureOut">
              <a:rPr kumimoji="1" lang="ja-JP" altLang="en-US" smtClean="0"/>
              <a:t>2024/7/8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1465-5C05-4CE3-92BE-54114DD327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74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4D7D-3C9E-415C-853B-E0D51EE0C74F}" type="datetimeFigureOut">
              <a:rPr kumimoji="1" lang="ja-JP" altLang="en-US" smtClean="0"/>
              <a:t>2024/7/8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1465-5C05-4CE3-92BE-54114DD327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55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4D7D-3C9E-415C-853B-E0D51EE0C74F}" type="datetimeFigureOut">
              <a:rPr kumimoji="1" lang="ja-JP" altLang="en-US" smtClean="0"/>
              <a:t>2024/7/8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1465-5C05-4CE3-92BE-54114DD327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402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4D7D-3C9E-415C-853B-E0D51EE0C74F}" type="datetimeFigureOut">
              <a:rPr kumimoji="1" lang="ja-JP" altLang="en-US" smtClean="0"/>
              <a:t>2024/7/8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1465-5C05-4CE3-92BE-54114DD327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0339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4D7D-3C9E-415C-853B-E0D51EE0C74F}" type="datetimeFigureOut">
              <a:rPr kumimoji="1" lang="ja-JP" altLang="en-US" smtClean="0"/>
              <a:t>2024/7/8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A1465-5C05-4CE3-92BE-54114DD327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28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54D7D-3C9E-415C-853B-E0D51EE0C74F}" type="datetimeFigureOut">
              <a:rPr kumimoji="1" lang="ja-JP" altLang="en-US" smtClean="0"/>
              <a:t>2024/7/8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A1465-5C05-4CE3-92BE-54114DD327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960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05809F9-FECF-B187-B93C-BD2D211D45BB}"/>
              </a:ext>
            </a:extLst>
          </p:cNvPr>
          <p:cNvSpPr/>
          <p:nvPr/>
        </p:nvSpPr>
        <p:spPr>
          <a:xfrm>
            <a:off x="6652098" y="194478"/>
            <a:ext cx="3035123" cy="6469042"/>
          </a:xfrm>
          <a:prstGeom prst="rect">
            <a:avLst/>
          </a:prstGeom>
          <a:solidFill>
            <a:srgbClr val="E0E7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ED90258-68BE-D642-6DC4-421726B4CD34}"/>
              </a:ext>
            </a:extLst>
          </p:cNvPr>
          <p:cNvSpPr/>
          <p:nvPr/>
        </p:nvSpPr>
        <p:spPr>
          <a:xfrm>
            <a:off x="3433110" y="194478"/>
            <a:ext cx="3035123" cy="6469042"/>
          </a:xfrm>
          <a:prstGeom prst="rect">
            <a:avLst/>
          </a:prstGeom>
          <a:solidFill>
            <a:srgbClr val="DCEA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022470A-D9F7-1219-A9FE-AC00A61F0653}"/>
              </a:ext>
            </a:extLst>
          </p:cNvPr>
          <p:cNvSpPr/>
          <p:nvPr/>
        </p:nvSpPr>
        <p:spPr>
          <a:xfrm>
            <a:off x="217226" y="194479"/>
            <a:ext cx="3035123" cy="6469042"/>
          </a:xfrm>
          <a:prstGeom prst="rect">
            <a:avLst/>
          </a:prstGeom>
          <a:solidFill>
            <a:srgbClr val="EDB6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3DA2B2F-B191-95D1-3364-92E36BA8EF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20"/>
          <a:stretch/>
        </p:blipFill>
        <p:spPr>
          <a:xfrm>
            <a:off x="217226" y="194479"/>
            <a:ext cx="3036675" cy="293085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EED7118-C364-8040-6725-1FE016A19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3682" r="3461"/>
          <a:stretch/>
        </p:blipFill>
        <p:spPr>
          <a:xfrm>
            <a:off x="3434662" y="194479"/>
            <a:ext cx="3036675" cy="293085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740B4BF-1385-18A1-27ED-3652D41D4A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r="19100"/>
          <a:stretch/>
        </p:blipFill>
        <p:spPr>
          <a:xfrm>
            <a:off x="6652098" y="194479"/>
            <a:ext cx="3035123" cy="293085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AA5CBAA-191A-D8DD-9922-833ACAD6E214}"/>
              </a:ext>
            </a:extLst>
          </p:cNvPr>
          <p:cNvSpPr/>
          <p:nvPr/>
        </p:nvSpPr>
        <p:spPr>
          <a:xfrm>
            <a:off x="3428454" y="194479"/>
            <a:ext cx="3067716" cy="293085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0AC5CE5-2771-2B7F-51E7-BBDEA03C08CB}"/>
              </a:ext>
            </a:extLst>
          </p:cNvPr>
          <p:cNvSpPr/>
          <p:nvPr/>
        </p:nvSpPr>
        <p:spPr>
          <a:xfrm>
            <a:off x="214122" y="194479"/>
            <a:ext cx="3035123" cy="293085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7261092-E380-69F6-187D-E09525109BC3}"/>
              </a:ext>
            </a:extLst>
          </p:cNvPr>
          <p:cNvSpPr/>
          <p:nvPr/>
        </p:nvSpPr>
        <p:spPr>
          <a:xfrm>
            <a:off x="6638130" y="194477"/>
            <a:ext cx="3067716" cy="293085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CC548AC-C645-32A5-65DB-CAD4DFB5333A}"/>
              </a:ext>
            </a:extLst>
          </p:cNvPr>
          <p:cNvSpPr/>
          <p:nvPr/>
        </p:nvSpPr>
        <p:spPr>
          <a:xfrm>
            <a:off x="214122" y="3818392"/>
            <a:ext cx="9473099" cy="2845128"/>
          </a:xfrm>
          <a:prstGeom prst="rect">
            <a:avLst/>
          </a:prstGeom>
          <a:solidFill>
            <a:srgbClr val="C5E2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72C25FE-A42D-784D-3913-DE98663004BB}"/>
              </a:ext>
            </a:extLst>
          </p:cNvPr>
          <p:cNvSpPr/>
          <p:nvPr/>
        </p:nvSpPr>
        <p:spPr>
          <a:xfrm>
            <a:off x="200154" y="2975209"/>
            <a:ext cx="3035123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en-US" altLang="ja-JP" sz="3300" b="1" cap="none" spc="0" dirty="0">
                <a:ln w="0"/>
                <a:solidFill>
                  <a:srgbClr val="C7457C"/>
                </a:solidFill>
                <a:latin typeface="Bahnschrift SemiBold" panose="020B0502040204020203" pitchFamily="34" charset="0"/>
              </a:rPr>
              <a:t>LEMONADE</a:t>
            </a:r>
          </a:p>
          <a:p>
            <a:pPr>
              <a:lnSpc>
                <a:spcPts val="3300"/>
              </a:lnSpc>
            </a:pPr>
            <a:r>
              <a:rPr lang="en-US" altLang="ja-JP" sz="3300" b="1" dirty="0">
                <a:ln w="0"/>
                <a:solidFill>
                  <a:srgbClr val="C7457C"/>
                </a:solidFill>
                <a:latin typeface="Bahnschrift SemiBold" panose="020B0502040204020203" pitchFamily="34" charset="0"/>
              </a:rPr>
              <a:t>RASPBERRY</a:t>
            </a:r>
            <a:endParaRPr lang="ja-JP" altLang="en-US" sz="3300" b="1" cap="none" spc="0" dirty="0">
              <a:ln w="0"/>
              <a:solidFill>
                <a:srgbClr val="C7457C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ACE4C65-7F10-4708-9F9D-0179F3AE53F4}"/>
              </a:ext>
            </a:extLst>
          </p:cNvPr>
          <p:cNvSpPr/>
          <p:nvPr/>
        </p:nvSpPr>
        <p:spPr>
          <a:xfrm>
            <a:off x="3436214" y="2975209"/>
            <a:ext cx="3035123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en-US" altLang="ja-JP" sz="3300" b="1" cap="none" spc="0" dirty="0">
                <a:ln w="0"/>
                <a:solidFill>
                  <a:srgbClr val="94AF26"/>
                </a:solidFill>
                <a:latin typeface="Bahnschrift SemiBold" panose="020B0502040204020203" pitchFamily="34" charset="0"/>
              </a:rPr>
              <a:t>PASSIONFRUIT</a:t>
            </a:r>
          </a:p>
          <a:p>
            <a:pPr>
              <a:lnSpc>
                <a:spcPts val="3300"/>
              </a:lnSpc>
            </a:pPr>
            <a:r>
              <a:rPr lang="en-US" altLang="ja-JP" sz="3300" b="1" dirty="0">
                <a:ln w="0"/>
                <a:solidFill>
                  <a:srgbClr val="94AF26"/>
                </a:solidFill>
                <a:latin typeface="Bahnschrift SemiBold" panose="020B0502040204020203" pitchFamily="34" charset="0"/>
              </a:rPr>
              <a:t>MUSCAT</a:t>
            </a:r>
            <a:endParaRPr lang="ja-JP" altLang="en-US" sz="3300" b="1" cap="none" spc="0" dirty="0">
              <a:ln w="0"/>
              <a:solidFill>
                <a:srgbClr val="94AF26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D0EE5A-12C9-A21D-788C-917BAEDB18CF}"/>
              </a:ext>
            </a:extLst>
          </p:cNvPr>
          <p:cNvSpPr/>
          <p:nvPr/>
        </p:nvSpPr>
        <p:spPr>
          <a:xfrm>
            <a:off x="6645890" y="2959639"/>
            <a:ext cx="3035123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3300"/>
              </a:lnSpc>
            </a:pPr>
            <a:r>
              <a:rPr lang="en-US" altLang="ja-JP" sz="3300" b="1" cap="none" spc="0" dirty="0">
                <a:ln w="0"/>
                <a:solidFill>
                  <a:srgbClr val="59ABAE"/>
                </a:solidFill>
                <a:latin typeface="Bahnschrift SemiBold" panose="020B0502040204020203" pitchFamily="34" charset="0"/>
              </a:rPr>
              <a:t>SALT LYCHEE</a:t>
            </a:r>
          </a:p>
          <a:p>
            <a:pPr>
              <a:lnSpc>
                <a:spcPts val="3300"/>
              </a:lnSpc>
            </a:pPr>
            <a:r>
              <a:rPr lang="en-US" altLang="ja-JP" sz="3300" b="1" dirty="0">
                <a:ln w="0"/>
                <a:solidFill>
                  <a:srgbClr val="59ABAE"/>
                </a:solidFill>
                <a:latin typeface="Bahnschrift SemiBold" panose="020B0502040204020203" pitchFamily="34" charset="0"/>
              </a:rPr>
              <a:t>GRAPEFRUIT</a:t>
            </a:r>
            <a:endParaRPr lang="ja-JP" altLang="en-US" sz="3300" b="1" cap="none" spc="0" dirty="0">
              <a:ln w="0"/>
              <a:solidFill>
                <a:srgbClr val="59ABA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F4998FFD-94EF-6D03-887C-2A4E9991B749}"/>
              </a:ext>
            </a:extLst>
          </p:cNvPr>
          <p:cNvSpPr/>
          <p:nvPr/>
        </p:nvSpPr>
        <p:spPr>
          <a:xfrm>
            <a:off x="409433" y="1057701"/>
            <a:ext cx="2647666" cy="1787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421CC64-8316-5FFA-B61A-5F240561DC39}"/>
              </a:ext>
            </a:extLst>
          </p:cNvPr>
          <p:cNvSpPr/>
          <p:nvPr/>
        </p:nvSpPr>
        <p:spPr>
          <a:xfrm>
            <a:off x="3629167" y="1057701"/>
            <a:ext cx="2647666" cy="1787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1F90B5F-B776-2B0F-6DDE-15FBE3E0F51B}"/>
              </a:ext>
            </a:extLst>
          </p:cNvPr>
          <p:cNvSpPr/>
          <p:nvPr/>
        </p:nvSpPr>
        <p:spPr>
          <a:xfrm>
            <a:off x="6848901" y="1057701"/>
            <a:ext cx="2647666" cy="1787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3E54FD8-0DBD-FB03-2C1F-C86B4B287860}"/>
              </a:ext>
            </a:extLst>
          </p:cNvPr>
          <p:cNvSpPr/>
          <p:nvPr/>
        </p:nvSpPr>
        <p:spPr>
          <a:xfrm>
            <a:off x="501779" y="353604"/>
            <a:ext cx="2478433" cy="6822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ja-JP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MURB PINK LEMONADE</a:t>
            </a:r>
          </a:p>
          <a:p>
            <a:pPr algn="ctr">
              <a:lnSpc>
                <a:spcPts val="1500"/>
              </a:lnSpc>
            </a:pPr>
            <a:r>
              <a:rPr lang="ja-JP" altLang="en-US" sz="14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＆</a:t>
            </a:r>
            <a:endParaRPr lang="en-US" altLang="ja-JP" sz="1400" b="1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500"/>
              </a:lnSpc>
            </a:pPr>
            <a:r>
              <a:rPr lang="en-US" altLang="ja-JP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RASPBERRY</a:t>
            </a:r>
            <a:endParaRPr lang="ja-JP" altLang="en-US" b="1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34C168D-17C6-7986-0F2A-3088C1D7B45C}"/>
              </a:ext>
            </a:extLst>
          </p:cNvPr>
          <p:cNvSpPr/>
          <p:nvPr/>
        </p:nvSpPr>
        <p:spPr>
          <a:xfrm>
            <a:off x="3538455" y="353604"/>
            <a:ext cx="2825986" cy="6822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ja-JP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MURB Vita PASSIONFRUIT</a:t>
            </a:r>
          </a:p>
          <a:p>
            <a:pPr algn="ctr">
              <a:lnSpc>
                <a:spcPts val="1500"/>
              </a:lnSpc>
            </a:pPr>
            <a:r>
              <a:rPr lang="ja-JP" altLang="en-US" sz="14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＆</a:t>
            </a:r>
            <a:endParaRPr lang="en-US" altLang="ja-JP" sz="1400" b="1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500"/>
              </a:lnSpc>
            </a:pPr>
            <a:r>
              <a:rPr lang="en-US" altLang="ja-JP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MUSCAT</a:t>
            </a:r>
            <a:endParaRPr lang="ja-JP" altLang="en-US" b="1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6396571-FA01-7F42-888F-74DF832C4FD8}"/>
              </a:ext>
            </a:extLst>
          </p:cNvPr>
          <p:cNvSpPr/>
          <p:nvPr/>
        </p:nvSpPr>
        <p:spPr>
          <a:xfrm>
            <a:off x="6831858" y="353604"/>
            <a:ext cx="2647666" cy="6822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ja-JP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MURB Lush SALT LYCHEE</a:t>
            </a:r>
          </a:p>
          <a:p>
            <a:pPr algn="ctr">
              <a:lnSpc>
                <a:spcPts val="1500"/>
              </a:lnSpc>
            </a:pPr>
            <a:r>
              <a:rPr lang="ja-JP" altLang="en-US" sz="1400" b="1" cap="none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＆</a:t>
            </a:r>
            <a:endParaRPr lang="en-US" altLang="ja-JP" sz="1400" b="1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500"/>
              </a:lnSpc>
            </a:pPr>
            <a:r>
              <a:rPr lang="en-US" altLang="ja-JP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GRAPEFRUIT</a:t>
            </a:r>
            <a:endParaRPr lang="ja-JP" altLang="en-US" b="1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62D03224-D522-BE56-16C0-F1A917EAE7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r="21353"/>
          <a:stretch/>
        </p:blipFill>
        <p:spPr>
          <a:xfrm>
            <a:off x="2344524" y="2194244"/>
            <a:ext cx="554865" cy="554798"/>
          </a:xfrm>
          <a:prstGeom prst="ellipse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E998FF64-34B5-D3CA-575B-020706F1D0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57" y="1492982"/>
            <a:ext cx="364020" cy="1305919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3D8D6C31-9E0D-25FC-B520-2FC41BA77D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3" r="14035"/>
          <a:stretch/>
        </p:blipFill>
        <p:spPr>
          <a:xfrm>
            <a:off x="5520398" y="2194295"/>
            <a:ext cx="554865" cy="555000"/>
          </a:xfrm>
          <a:prstGeom prst="ellipse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8235C881-A01A-66C6-63A2-1B69CCFDED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22" y="1492982"/>
            <a:ext cx="369818" cy="1305919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13D90CF5-8A42-5EAF-FF6F-135DF9977A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48"/>
          <a:stretch/>
        </p:blipFill>
        <p:spPr>
          <a:xfrm flipH="1">
            <a:off x="8689838" y="2176820"/>
            <a:ext cx="572221" cy="572221"/>
          </a:xfrm>
          <a:prstGeom prst="ellipse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6136F22E-FC5A-D01C-7DC2-D60B12383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125" y="1492982"/>
            <a:ext cx="421413" cy="1305918"/>
          </a:xfrm>
          <a:prstGeom prst="rect">
            <a:avLst/>
          </a:prstGeom>
        </p:spPr>
      </p:pic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E6FFECF5-5065-3250-7B4C-A494A722942B}"/>
              </a:ext>
            </a:extLst>
          </p:cNvPr>
          <p:cNvSpPr/>
          <p:nvPr/>
        </p:nvSpPr>
        <p:spPr>
          <a:xfrm>
            <a:off x="496662" y="1142065"/>
            <a:ext cx="2441695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dirty="0">
                <a:ln w="0"/>
                <a:solidFill>
                  <a:srgbClr val="C7457C"/>
                </a:solidFill>
                <a:latin typeface="源ノ角ゴシック Code JP M" panose="020B0600000000000000" pitchFamily="34" charset="-128"/>
                <a:ea typeface="源ノ角ゴシック Code JP M" panose="020B0600000000000000" pitchFamily="34" charset="-128"/>
              </a:rPr>
              <a:t>ピンクレモネード＆ラズベリー風味</a:t>
            </a:r>
            <a:endParaRPr lang="ja-JP" altLang="en-US" sz="1100" cap="none" spc="0" dirty="0">
              <a:ln w="0"/>
              <a:solidFill>
                <a:srgbClr val="C7457C"/>
              </a:solidFill>
              <a:latin typeface="源ノ角ゴシック Code JP M" panose="020B0600000000000000" pitchFamily="34" charset="-128"/>
              <a:ea typeface="源ノ角ゴシック Code JP M" panose="020B0600000000000000" pitchFamily="34" charset="-12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81458A7E-1502-E8DE-08AD-6CFB104822A3}"/>
              </a:ext>
            </a:extLst>
          </p:cNvPr>
          <p:cNvSpPr/>
          <p:nvPr/>
        </p:nvSpPr>
        <p:spPr>
          <a:xfrm>
            <a:off x="3652312" y="1142065"/>
            <a:ext cx="2582758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dirty="0">
                <a:ln w="0"/>
                <a:solidFill>
                  <a:srgbClr val="94AF26"/>
                </a:solidFill>
                <a:latin typeface="源ノ角ゴシック Code JP M" panose="020B0600000000000000" pitchFamily="34" charset="-128"/>
                <a:ea typeface="源ノ角ゴシック Code JP M" panose="020B0600000000000000" pitchFamily="34" charset="-128"/>
              </a:rPr>
              <a:t>パッションフルーツ＆マスカット風味</a:t>
            </a:r>
            <a:endParaRPr lang="ja-JP" altLang="en-US" sz="1100" cap="none" spc="0" dirty="0">
              <a:ln w="0"/>
              <a:solidFill>
                <a:srgbClr val="94AF26"/>
              </a:solidFill>
              <a:latin typeface="源ノ角ゴシック Code JP M" panose="020B0600000000000000" pitchFamily="34" charset="-128"/>
              <a:ea typeface="源ノ角ゴシック Code JP M" panose="020B0600000000000000" pitchFamily="34" charset="-128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4190F76-9DA9-078E-5C8F-6D28ED42F5A4}"/>
              </a:ext>
            </a:extLst>
          </p:cNvPr>
          <p:cNvSpPr/>
          <p:nvPr/>
        </p:nvSpPr>
        <p:spPr>
          <a:xfrm>
            <a:off x="6872073" y="1142065"/>
            <a:ext cx="2582758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00" dirty="0">
                <a:ln w="0"/>
                <a:solidFill>
                  <a:srgbClr val="59ABAE"/>
                </a:solidFill>
                <a:latin typeface="源ノ角ゴシック Code JP M" panose="020B0600000000000000" pitchFamily="34" charset="-128"/>
                <a:ea typeface="源ノ角ゴシック Code JP M" panose="020B0600000000000000" pitchFamily="34" charset="-128"/>
              </a:rPr>
              <a:t>ソルトライチ＆グレープフルーツ風味</a:t>
            </a:r>
            <a:endParaRPr lang="ja-JP" altLang="en-US" sz="1100" cap="none" spc="0" dirty="0">
              <a:ln w="0"/>
              <a:solidFill>
                <a:srgbClr val="59ABAE"/>
              </a:solidFill>
              <a:latin typeface="源ノ角ゴシック Code JP M" panose="020B0600000000000000" pitchFamily="34" charset="-128"/>
              <a:ea typeface="源ノ角ゴシック Code JP M" panose="020B0600000000000000" pitchFamily="34" charset="-12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300AC39E-1E0D-1203-DCC6-D18D87A36FEB}"/>
              </a:ext>
            </a:extLst>
          </p:cNvPr>
          <p:cNvSpPr/>
          <p:nvPr/>
        </p:nvSpPr>
        <p:spPr>
          <a:xfrm>
            <a:off x="450990" y="1384928"/>
            <a:ext cx="2047356" cy="9437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1700"/>
              </a:lnSpc>
            </a:pPr>
            <a:r>
              <a:rPr lang="ja-JP" altLang="en-US" sz="1000" spc="-50" dirty="0">
                <a:ln w="0"/>
                <a:solidFill>
                  <a:srgbClr val="323232"/>
                </a:solidFill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ライトからプロのアスリートまで</a:t>
            </a:r>
            <a:endParaRPr lang="en-US" altLang="ja-JP" sz="1000" spc="-50" dirty="0">
              <a:ln w="0"/>
              <a:solidFill>
                <a:srgbClr val="323232"/>
              </a:solidFill>
              <a:latin typeface="源ノ角ゴシック Code JP N" panose="020B0400000000000000" pitchFamily="34" charset="-128"/>
              <a:ea typeface="源ノ角ゴシック Code JP N" panose="020B0400000000000000" pitchFamily="34" charset="-128"/>
            </a:endParaRPr>
          </a:p>
          <a:p>
            <a:pPr algn="ctr">
              <a:lnSpc>
                <a:spcPts val="1700"/>
              </a:lnSpc>
            </a:pPr>
            <a:r>
              <a:rPr lang="ja-JP" altLang="en-US" sz="1000" cap="none" spc="-50" dirty="0">
                <a:ln w="0"/>
                <a:solidFill>
                  <a:srgbClr val="323232"/>
                </a:solidFill>
                <a:highlight>
                  <a:srgbClr val="EDB6B8"/>
                </a:highlight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幅広く女性の意見を反映</a:t>
            </a:r>
            <a:endParaRPr lang="en-US" altLang="ja-JP" sz="1000" cap="none" spc="-50" dirty="0">
              <a:ln w="0"/>
              <a:solidFill>
                <a:srgbClr val="323232"/>
              </a:solidFill>
              <a:highlight>
                <a:srgbClr val="EDB6B8"/>
              </a:highlight>
              <a:latin typeface="源ノ角ゴシック Code JP N" panose="020B0400000000000000" pitchFamily="34" charset="-128"/>
              <a:ea typeface="源ノ角ゴシック Code JP N" panose="020B0400000000000000" pitchFamily="34" charset="-128"/>
            </a:endParaRPr>
          </a:p>
          <a:p>
            <a:pPr algn="ctr">
              <a:lnSpc>
                <a:spcPts val="1700"/>
              </a:lnSpc>
            </a:pPr>
            <a:r>
              <a:rPr lang="ja-JP" altLang="en-US" sz="1000" spc="-50" dirty="0">
                <a:ln w="0"/>
                <a:solidFill>
                  <a:srgbClr val="323232"/>
                </a:solidFill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配分成分にこだわりました</a:t>
            </a:r>
            <a:r>
              <a:rPr lang="en-US" altLang="ja-JP" sz="1000" spc="-50" dirty="0">
                <a:ln w="0"/>
                <a:solidFill>
                  <a:srgbClr val="323232"/>
                </a:solidFill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!</a:t>
            </a:r>
          </a:p>
          <a:p>
            <a:pPr algn="ctr">
              <a:lnSpc>
                <a:spcPts val="1700"/>
              </a:lnSpc>
            </a:pPr>
            <a:r>
              <a:rPr lang="ja-JP" altLang="en-US" sz="1000" cap="none" spc="-50" dirty="0">
                <a:ln w="0"/>
                <a:solidFill>
                  <a:srgbClr val="323232"/>
                </a:solidFill>
                <a:highlight>
                  <a:srgbClr val="EDB6B8"/>
                </a:highlight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炭水化物</a:t>
            </a:r>
            <a:r>
              <a:rPr lang="en-US" altLang="ja-JP" sz="1000" cap="none" spc="-50" dirty="0">
                <a:ln w="0"/>
                <a:solidFill>
                  <a:srgbClr val="323232"/>
                </a:solidFill>
                <a:highlight>
                  <a:srgbClr val="EDB6B8"/>
                </a:highlight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5g</a:t>
            </a:r>
            <a:r>
              <a:rPr lang="ja-JP" altLang="en-US" sz="1000" cap="none" spc="-50" dirty="0">
                <a:ln w="0"/>
                <a:solidFill>
                  <a:srgbClr val="323232"/>
                </a:solidFill>
                <a:highlight>
                  <a:srgbClr val="EDB6B8"/>
                </a:highlight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以下</a:t>
            </a:r>
            <a:r>
              <a:rPr lang="ja-JP" altLang="en-US" sz="1000" cap="none" spc="-50" dirty="0">
                <a:ln w="0"/>
                <a:solidFill>
                  <a:srgbClr val="323232"/>
                </a:solidFill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ダイエット中に◎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F8C48A31-BD59-6CCE-A835-06964DA47C27}"/>
              </a:ext>
            </a:extLst>
          </p:cNvPr>
          <p:cNvSpPr/>
          <p:nvPr/>
        </p:nvSpPr>
        <p:spPr>
          <a:xfrm>
            <a:off x="3590409" y="1384928"/>
            <a:ext cx="2133918" cy="9437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ja-JP" sz="1000" spc="-50" dirty="0">
                <a:ln w="0"/>
                <a:solidFill>
                  <a:srgbClr val="323232"/>
                </a:solidFill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3</a:t>
            </a:r>
            <a:r>
              <a:rPr lang="ja-JP" altLang="en-US" sz="1000" spc="-50" dirty="0">
                <a:ln w="0"/>
                <a:solidFill>
                  <a:srgbClr val="323232"/>
                </a:solidFill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種類のフレーバーでビタミンの</a:t>
            </a:r>
            <a:endParaRPr lang="en-US" altLang="ja-JP" sz="1000" spc="-50" dirty="0">
              <a:ln w="0"/>
              <a:solidFill>
                <a:srgbClr val="323232"/>
              </a:solidFill>
              <a:latin typeface="源ノ角ゴシック Code JP N" panose="020B0400000000000000" pitchFamily="34" charset="-128"/>
              <a:ea typeface="源ノ角ゴシック Code JP N" panose="020B0400000000000000" pitchFamily="34" charset="-128"/>
            </a:endParaRPr>
          </a:p>
          <a:p>
            <a:pPr algn="ctr">
              <a:lnSpc>
                <a:spcPts val="1700"/>
              </a:lnSpc>
            </a:pPr>
            <a:r>
              <a:rPr lang="ja-JP" altLang="en-US" sz="1000" spc="-50" dirty="0">
                <a:ln w="0"/>
                <a:solidFill>
                  <a:srgbClr val="323232"/>
                </a:solidFill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種類が最も多い</a:t>
            </a:r>
            <a:r>
              <a:rPr lang="en-US" altLang="ja-JP" sz="1000" spc="-50" dirty="0">
                <a:ln w="0"/>
                <a:solidFill>
                  <a:srgbClr val="323232"/>
                </a:solidFill>
                <a:highlight>
                  <a:srgbClr val="DCEAB3"/>
                </a:highlight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7</a:t>
            </a:r>
            <a:r>
              <a:rPr lang="ja-JP" altLang="en-US" sz="1000" spc="-50" dirty="0">
                <a:ln w="0"/>
                <a:solidFill>
                  <a:srgbClr val="323232"/>
                </a:solidFill>
                <a:highlight>
                  <a:srgbClr val="DCEAB3"/>
                </a:highlight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種のビタミン配合</a:t>
            </a:r>
            <a:endParaRPr lang="en-US" altLang="ja-JP" sz="1000" spc="-50" dirty="0">
              <a:ln w="0"/>
              <a:solidFill>
                <a:srgbClr val="323232"/>
              </a:solidFill>
              <a:highlight>
                <a:srgbClr val="DCEAB3"/>
              </a:highlight>
              <a:latin typeface="源ノ角ゴシック Code JP N" panose="020B0400000000000000" pitchFamily="34" charset="-128"/>
              <a:ea typeface="源ノ角ゴシック Code JP N" panose="020B0400000000000000" pitchFamily="34" charset="-128"/>
            </a:endParaRPr>
          </a:p>
          <a:p>
            <a:pPr algn="ctr">
              <a:lnSpc>
                <a:spcPts val="1700"/>
              </a:lnSpc>
            </a:pPr>
            <a:r>
              <a:rPr lang="en-US" altLang="ja-JP" sz="1000" spc="-50" dirty="0">
                <a:ln w="0"/>
                <a:solidFill>
                  <a:srgbClr val="323232"/>
                </a:solidFill>
                <a:highlight>
                  <a:srgbClr val="DCEAB3"/>
                </a:highlight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L-</a:t>
            </a:r>
            <a:r>
              <a:rPr lang="ja-JP" altLang="en-US" sz="1000" spc="-50" dirty="0">
                <a:ln w="0"/>
                <a:solidFill>
                  <a:srgbClr val="323232"/>
                </a:solidFill>
                <a:highlight>
                  <a:srgbClr val="DCEAB3"/>
                </a:highlight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アルギニンをプラス</a:t>
            </a:r>
            <a:r>
              <a:rPr lang="ja-JP" altLang="en-US" sz="1000" spc="-50" dirty="0">
                <a:ln w="0"/>
                <a:solidFill>
                  <a:srgbClr val="323232"/>
                </a:solidFill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で疲労感の</a:t>
            </a:r>
            <a:endParaRPr lang="en-US" altLang="ja-JP" sz="1000" spc="-50" dirty="0">
              <a:ln w="0"/>
              <a:solidFill>
                <a:srgbClr val="323232"/>
              </a:solidFill>
              <a:latin typeface="源ノ角ゴシック Code JP N" panose="020B0400000000000000" pitchFamily="34" charset="-128"/>
              <a:ea typeface="源ノ角ゴシック Code JP N" panose="020B0400000000000000" pitchFamily="34" charset="-128"/>
            </a:endParaRPr>
          </a:p>
          <a:p>
            <a:pPr algn="ctr">
              <a:lnSpc>
                <a:spcPts val="1700"/>
              </a:lnSpc>
            </a:pPr>
            <a:r>
              <a:rPr lang="ja-JP" altLang="en-US" sz="1000" spc="-50" dirty="0">
                <a:ln w="0"/>
                <a:solidFill>
                  <a:srgbClr val="323232"/>
                </a:solidFill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軽減や集中力、持久力の向上に期待</a:t>
            </a:r>
            <a:endParaRPr lang="en-US" altLang="ja-JP" sz="1000" spc="-50" dirty="0">
              <a:ln w="0"/>
              <a:solidFill>
                <a:srgbClr val="323232"/>
              </a:solidFill>
              <a:latin typeface="源ノ角ゴシック Code JP N" panose="020B0400000000000000" pitchFamily="34" charset="-128"/>
              <a:ea typeface="源ノ角ゴシック Code JP N" panose="020B0400000000000000" pitchFamily="34" charset="-128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AFB81035-7F0B-B3B3-2466-7BB1515EEADD}"/>
              </a:ext>
            </a:extLst>
          </p:cNvPr>
          <p:cNvSpPr/>
          <p:nvPr/>
        </p:nvSpPr>
        <p:spPr>
          <a:xfrm>
            <a:off x="6854505" y="1384928"/>
            <a:ext cx="2012089" cy="9437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1700"/>
              </a:lnSpc>
            </a:pPr>
            <a:r>
              <a:rPr lang="ja-JP" altLang="en-US" sz="1000" spc="-50" dirty="0">
                <a:ln w="0"/>
                <a:solidFill>
                  <a:srgbClr val="323232"/>
                </a:solidFill>
                <a:highlight>
                  <a:srgbClr val="C5E2EF"/>
                </a:highlight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ナトリウム、マグネシウム</a:t>
            </a:r>
            <a:r>
              <a:rPr lang="ja-JP" altLang="en-US" sz="1000" spc="-50" dirty="0">
                <a:ln w="0"/>
                <a:solidFill>
                  <a:srgbClr val="323232"/>
                </a:solidFill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や</a:t>
            </a:r>
            <a:endParaRPr lang="en-US" altLang="ja-JP" sz="1000" spc="-50" dirty="0">
              <a:ln w="0"/>
              <a:solidFill>
                <a:srgbClr val="323232"/>
              </a:solidFill>
              <a:latin typeface="源ノ角ゴシック Code JP N" panose="020B0400000000000000" pitchFamily="34" charset="-128"/>
              <a:ea typeface="源ノ角ゴシック Code JP N" panose="020B0400000000000000" pitchFamily="34" charset="-128"/>
            </a:endParaRPr>
          </a:p>
          <a:p>
            <a:pPr algn="ctr">
              <a:lnSpc>
                <a:spcPts val="1700"/>
              </a:lnSpc>
            </a:pPr>
            <a:r>
              <a:rPr lang="ja-JP" altLang="en-US" sz="1000" spc="-50" dirty="0">
                <a:ln w="0"/>
                <a:solidFill>
                  <a:srgbClr val="323232"/>
                </a:solidFill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持久</a:t>
            </a:r>
            <a:r>
              <a:rPr lang="ja-JP" altLang="en-US" sz="1000" cap="none" spc="-50" dirty="0">
                <a:ln w="0"/>
                <a:solidFill>
                  <a:srgbClr val="323232"/>
                </a:solidFill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エネルギーとなる</a:t>
            </a:r>
            <a:r>
              <a:rPr lang="ja-JP" altLang="en-US" sz="1000" cap="none" spc="-50" dirty="0">
                <a:ln w="0"/>
                <a:solidFill>
                  <a:srgbClr val="323232"/>
                </a:solidFill>
                <a:highlight>
                  <a:srgbClr val="C5E2EF"/>
                </a:highlight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ブドウ糖</a:t>
            </a:r>
            <a:endParaRPr lang="en-US" altLang="ja-JP" sz="1000" cap="none" spc="-50" dirty="0">
              <a:ln w="0"/>
              <a:solidFill>
                <a:srgbClr val="323232"/>
              </a:solidFill>
              <a:highlight>
                <a:srgbClr val="C5E2EF"/>
              </a:highlight>
              <a:latin typeface="源ノ角ゴシック Code JP N" panose="020B0400000000000000" pitchFamily="34" charset="-128"/>
              <a:ea typeface="源ノ角ゴシック Code JP N" panose="020B0400000000000000" pitchFamily="34" charset="-128"/>
            </a:endParaRPr>
          </a:p>
          <a:p>
            <a:pPr algn="ctr">
              <a:lnSpc>
                <a:spcPts val="1700"/>
              </a:lnSpc>
            </a:pPr>
            <a:r>
              <a:rPr lang="ja-JP" altLang="en-US" sz="1000" spc="-50" dirty="0">
                <a:ln w="0"/>
                <a:solidFill>
                  <a:srgbClr val="323232"/>
                </a:solidFill>
                <a:highlight>
                  <a:srgbClr val="C5E2EF"/>
                </a:highlight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マルトデキストリン</a:t>
            </a:r>
            <a:r>
              <a:rPr lang="ja-JP" altLang="en-US" sz="1000" spc="-50" dirty="0">
                <a:ln w="0"/>
                <a:solidFill>
                  <a:srgbClr val="323232"/>
                </a:solidFill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をプラス</a:t>
            </a:r>
            <a:r>
              <a:rPr lang="en-US" altLang="ja-JP" sz="1000" spc="-50" dirty="0">
                <a:ln w="0"/>
                <a:solidFill>
                  <a:srgbClr val="323232"/>
                </a:solidFill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!</a:t>
            </a:r>
          </a:p>
          <a:p>
            <a:pPr algn="ctr">
              <a:lnSpc>
                <a:spcPts val="1700"/>
              </a:lnSpc>
            </a:pPr>
            <a:r>
              <a:rPr lang="ja-JP" altLang="en-US" sz="1000" cap="none" spc="-50" dirty="0">
                <a:ln w="0"/>
                <a:solidFill>
                  <a:srgbClr val="323232"/>
                </a:solidFill>
                <a:latin typeface="源ノ角ゴシック Code JP N" panose="020B0400000000000000" pitchFamily="34" charset="-128"/>
                <a:ea typeface="源ノ角ゴシック Code JP N" panose="020B0400000000000000" pitchFamily="34" charset="-128"/>
              </a:rPr>
              <a:t>栄養成分にこだわる方にオススメ</a:t>
            </a: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CD81520-A8A0-C939-51FD-D009AA4CA4D3}"/>
              </a:ext>
            </a:extLst>
          </p:cNvPr>
          <p:cNvSpPr/>
          <p:nvPr/>
        </p:nvSpPr>
        <p:spPr>
          <a:xfrm>
            <a:off x="735147" y="2368013"/>
            <a:ext cx="122309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" cap="none" spc="0" dirty="0">
                <a:ln w="0"/>
                <a:solidFill>
                  <a:srgbClr val="C7457C"/>
                </a:solidFill>
                <a:latin typeface="源ノ角ゴシック Code JP M" panose="020B0600000000000000" pitchFamily="34" charset="-128"/>
                <a:ea typeface="源ノ角ゴシック Code JP M" panose="020B0600000000000000" pitchFamily="34" charset="-128"/>
              </a:rPr>
              <a:t>女性に人気</a:t>
            </a:r>
            <a:endParaRPr lang="en-US" altLang="ja-JP" sz="1100" cap="none" spc="0" dirty="0">
              <a:ln w="0"/>
              <a:solidFill>
                <a:srgbClr val="C7457C"/>
              </a:solidFill>
              <a:latin typeface="源ノ角ゴシック Code JP M" panose="020B0600000000000000" pitchFamily="34" charset="-128"/>
              <a:ea typeface="源ノ角ゴシック Code JP M" panose="020B0600000000000000" pitchFamily="34" charset="-128"/>
            </a:endParaRPr>
          </a:p>
          <a:p>
            <a:pPr algn="ctr"/>
            <a:r>
              <a:rPr lang="ja-JP" altLang="en-US" sz="1100" dirty="0">
                <a:ln w="0"/>
                <a:solidFill>
                  <a:srgbClr val="C7457C"/>
                </a:solidFill>
                <a:latin typeface="源ノ角ゴシック Code JP M" panose="020B0600000000000000" pitchFamily="34" charset="-128"/>
                <a:ea typeface="源ノ角ゴシック Code JP M" panose="020B0600000000000000" pitchFamily="34" charset="-128"/>
              </a:rPr>
              <a:t>甘酸っぱい風味</a:t>
            </a:r>
            <a:endParaRPr lang="ja-JP" altLang="en-US" sz="1100" cap="none" spc="0" dirty="0">
              <a:ln w="0"/>
              <a:solidFill>
                <a:srgbClr val="C7457C"/>
              </a:solidFill>
              <a:latin typeface="源ノ角ゴシック Code JP M" panose="020B0600000000000000" pitchFamily="34" charset="-128"/>
              <a:ea typeface="源ノ角ゴシック Code JP M" panose="020B0600000000000000" pitchFamily="34" charset="-128"/>
            </a:endParaRPr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816F5C2E-9656-7C41-1E1D-8988A3857C3D}"/>
              </a:ext>
            </a:extLst>
          </p:cNvPr>
          <p:cNvCxnSpPr>
            <a:cxnSpLocks/>
          </p:cNvCxnSpPr>
          <p:nvPr/>
        </p:nvCxnSpPr>
        <p:spPr>
          <a:xfrm>
            <a:off x="689896" y="2471643"/>
            <a:ext cx="127283" cy="251232"/>
          </a:xfrm>
          <a:prstGeom prst="line">
            <a:avLst/>
          </a:prstGeom>
          <a:ln w="12700">
            <a:solidFill>
              <a:srgbClr val="C745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60CD7795-1D2A-5A76-CD5E-449E8BF82EFF}"/>
              </a:ext>
            </a:extLst>
          </p:cNvPr>
          <p:cNvCxnSpPr>
            <a:cxnSpLocks/>
          </p:cNvCxnSpPr>
          <p:nvPr/>
        </p:nvCxnSpPr>
        <p:spPr>
          <a:xfrm flipH="1">
            <a:off x="1878411" y="2471643"/>
            <a:ext cx="127283" cy="251232"/>
          </a:xfrm>
          <a:prstGeom prst="line">
            <a:avLst/>
          </a:prstGeom>
          <a:ln w="12700">
            <a:solidFill>
              <a:srgbClr val="C745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44C2A4CA-B2E9-7370-8D1C-75C99B4299A6}"/>
              </a:ext>
            </a:extLst>
          </p:cNvPr>
          <p:cNvSpPr/>
          <p:nvPr/>
        </p:nvSpPr>
        <p:spPr>
          <a:xfrm>
            <a:off x="3784383" y="2350572"/>
            <a:ext cx="1487971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1100" dirty="0">
                <a:ln w="0"/>
                <a:solidFill>
                  <a:srgbClr val="94AF26"/>
                </a:solidFill>
                <a:latin typeface="源ノ角ゴシック Code JP M" panose="020B0600000000000000" pitchFamily="34" charset="-128"/>
                <a:ea typeface="源ノ角ゴシック Code JP M" panose="020B0600000000000000" pitchFamily="34" charset="-128"/>
              </a:rPr>
              <a:t>7</a:t>
            </a:r>
            <a:r>
              <a:rPr lang="ja-JP" altLang="en-US" sz="1100" dirty="0">
                <a:ln w="0"/>
                <a:solidFill>
                  <a:srgbClr val="94AF26"/>
                </a:solidFill>
                <a:latin typeface="源ノ角ゴシック Code JP M" panose="020B0600000000000000" pitchFamily="34" charset="-128"/>
                <a:ea typeface="源ノ角ゴシック Code JP M" panose="020B0600000000000000" pitchFamily="34" charset="-128"/>
              </a:rPr>
              <a:t>種のビタミン配合さわやかな風味</a:t>
            </a:r>
            <a:endParaRPr lang="ja-JP" altLang="en-US" sz="1100" cap="none" spc="0" dirty="0">
              <a:ln w="0"/>
              <a:solidFill>
                <a:srgbClr val="94AF26"/>
              </a:solidFill>
              <a:latin typeface="源ノ角ゴシック Code JP M" panose="020B0600000000000000" pitchFamily="34" charset="-128"/>
              <a:ea typeface="源ノ角ゴシック Code JP M" panose="020B0600000000000000" pitchFamily="34" charset="-128"/>
            </a:endParaRPr>
          </a:p>
        </p:txBody>
      </p: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6730C721-4B4E-A402-B38F-D67FC41FB4C8}"/>
              </a:ext>
            </a:extLst>
          </p:cNvPr>
          <p:cNvCxnSpPr>
            <a:cxnSpLocks/>
          </p:cNvCxnSpPr>
          <p:nvPr/>
        </p:nvCxnSpPr>
        <p:spPr>
          <a:xfrm>
            <a:off x="3820147" y="2454202"/>
            <a:ext cx="127283" cy="251232"/>
          </a:xfrm>
          <a:prstGeom prst="line">
            <a:avLst/>
          </a:prstGeom>
          <a:ln w="12700">
            <a:solidFill>
              <a:srgbClr val="94AF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C2CA0098-05B1-F13C-3110-1F6081B45249}"/>
              </a:ext>
            </a:extLst>
          </p:cNvPr>
          <p:cNvCxnSpPr>
            <a:cxnSpLocks/>
          </p:cNvCxnSpPr>
          <p:nvPr/>
        </p:nvCxnSpPr>
        <p:spPr>
          <a:xfrm flipH="1">
            <a:off x="5121950" y="2454202"/>
            <a:ext cx="127283" cy="251232"/>
          </a:xfrm>
          <a:prstGeom prst="line">
            <a:avLst/>
          </a:prstGeom>
          <a:ln w="12700">
            <a:solidFill>
              <a:srgbClr val="94AF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BC9148FC-686C-ADF5-4D8E-57C3FB35AF86}"/>
              </a:ext>
            </a:extLst>
          </p:cNvPr>
          <p:cNvSpPr/>
          <p:nvPr/>
        </p:nvSpPr>
        <p:spPr>
          <a:xfrm>
            <a:off x="7043052" y="2368013"/>
            <a:ext cx="1487971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" dirty="0">
                <a:ln w="0"/>
                <a:solidFill>
                  <a:srgbClr val="59ABAE"/>
                </a:solidFill>
                <a:latin typeface="源ノ角ゴシック Code JP M" panose="020B0600000000000000" pitchFamily="34" charset="-128"/>
                <a:ea typeface="源ノ角ゴシック Code JP M" panose="020B0600000000000000" pitchFamily="34" charset="-128"/>
              </a:rPr>
              <a:t>ミネラルをプラス</a:t>
            </a:r>
            <a:endParaRPr lang="en-US" altLang="ja-JP" sz="1100" dirty="0">
              <a:ln w="0"/>
              <a:solidFill>
                <a:srgbClr val="59ABAE"/>
              </a:solidFill>
              <a:latin typeface="源ノ角ゴシック Code JP M" panose="020B0600000000000000" pitchFamily="34" charset="-128"/>
              <a:ea typeface="源ノ角ゴシック Code JP M" panose="020B0600000000000000" pitchFamily="34" charset="-128"/>
            </a:endParaRPr>
          </a:p>
          <a:p>
            <a:pPr algn="ctr"/>
            <a:r>
              <a:rPr lang="ja-JP" altLang="en-US" sz="1100" dirty="0">
                <a:ln w="0"/>
                <a:solidFill>
                  <a:srgbClr val="59ABAE"/>
                </a:solidFill>
                <a:latin typeface="源ノ角ゴシック Code JP M" panose="020B0600000000000000" pitchFamily="34" charset="-128"/>
                <a:ea typeface="源ノ角ゴシック Code JP M" panose="020B0600000000000000" pitchFamily="34" charset="-128"/>
              </a:rPr>
              <a:t>夏の塩分補給に</a:t>
            </a:r>
            <a:endParaRPr lang="ja-JP" altLang="en-US" sz="1100" cap="none" spc="0" dirty="0">
              <a:ln w="0"/>
              <a:solidFill>
                <a:srgbClr val="59ABAE"/>
              </a:solidFill>
              <a:latin typeface="源ノ角ゴシック Code JP M" panose="020B0600000000000000" pitchFamily="34" charset="-128"/>
              <a:ea typeface="源ノ角ゴシック Code JP M" panose="020B0600000000000000" pitchFamily="34" charset="-128"/>
            </a:endParaRPr>
          </a:p>
        </p:txBody>
      </p: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9264E24B-108B-B008-738D-F4FBF2F40E9E}"/>
              </a:ext>
            </a:extLst>
          </p:cNvPr>
          <p:cNvCxnSpPr>
            <a:cxnSpLocks/>
          </p:cNvCxnSpPr>
          <p:nvPr/>
        </p:nvCxnSpPr>
        <p:spPr>
          <a:xfrm>
            <a:off x="7078816" y="2471643"/>
            <a:ext cx="127283" cy="251232"/>
          </a:xfrm>
          <a:prstGeom prst="line">
            <a:avLst/>
          </a:prstGeom>
          <a:ln w="12700">
            <a:solidFill>
              <a:srgbClr val="59A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2682225A-349E-AB41-1D57-C5F99BE55446}"/>
              </a:ext>
            </a:extLst>
          </p:cNvPr>
          <p:cNvCxnSpPr>
            <a:cxnSpLocks/>
          </p:cNvCxnSpPr>
          <p:nvPr/>
        </p:nvCxnSpPr>
        <p:spPr>
          <a:xfrm flipH="1">
            <a:off x="8380619" y="2471643"/>
            <a:ext cx="127283" cy="251232"/>
          </a:xfrm>
          <a:prstGeom prst="line">
            <a:avLst/>
          </a:prstGeom>
          <a:ln w="12700">
            <a:solidFill>
              <a:srgbClr val="59A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図 64">
            <a:extLst>
              <a:ext uri="{FF2B5EF4-FFF2-40B4-BE49-F238E27FC236}">
                <a16:creationId xmlns:a16="http://schemas.microsoft.com/office/drawing/2014/main" id="{6915D70C-BE51-A1A8-6989-712A7404B44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9" b="26602"/>
          <a:stretch/>
        </p:blipFill>
        <p:spPr>
          <a:xfrm>
            <a:off x="533186" y="3826597"/>
            <a:ext cx="8382878" cy="2836921"/>
          </a:xfrm>
          <a:prstGeom prst="rect">
            <a:avLst/>
          </a:prstGeom>
        </p:spPr>
      </p:pic>
      <p:sp>
        <p:nvSpPr>
          <p:cNvPr id="73" name="六角形 72">
            <a:extLst>
              <a:ext uri="{FF2B5EF4-FFF2-40B4-BE49-F238E27FC236}">
                <a16:creationId xmlns:a16="http://schemas.microsoft.com/office/drawing/2014/main" id="{D93275A4-0DBD-B5A3-DEE1-411B3D7D5EC6}"/>
              </a:ext>
            </a:extLst>
          </p:cNvPr>
          <p:cNvSpPr/>
          <p:nvPr/>
        </p:nvSpPr>
        <p:spPr>
          <a:xfrm rot="5400000">
            <a:off x="1029941" y="3984013"/>
            <a:ext cx="1451562" cy="1251348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六角形 73">
            <a:extLst>
              <a:ext uri="{FF2B5EF4-FFF2-40B4-BE49-F238E27FC236}">
                <a16:creationId xmlns:a16="http://schemas.microsoft.com/office/drawing/2014/main" id="{6E3A9FE3-6CDD-1B63-685C-409BC1036C4B}"/>
              </a:ext>
            </a:extLst>
          </p:cNvPr>
          <p:cNvSpPr/>
          <p:nvPr/>
        </p:nvSpPr>
        <p:spPr>
          <a:xfrm rot="5400000">
            <a:off x="296497" y="5241981"/>
            <a:ext cx="1451562" cy="1251348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六角形 74">
            <a:extLst>
              <a:ext uri="{FF2B5EF4-FFF2-40B4-BE49-F238E27FC236}">
                <a16:creationId xmlns:a16="http://schemas.microsoft.com/office/drawing/2014/main" id="{E4732C77-DB7E-40B0-D1C9-6FA82CB49F92}"/>
              </a:ext>
            </a:extLst>
          </p:cNvPr>
          <p:cNvSpPr/>
          <p:nvPr/>
        </p:nvSpPr>
        <p:spPr>
          <a:xfrm rot="5400000">
            <a:off x="1724369" y="5241981"/>
            <a:ext cx="1451562" cy="1251348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六角形 75">
            <a:extLst>
              <a:ext uri="{FF2B5EF4-FFF2-40B4-BE49-F238E27FC236}">
                <a16:creationId xmlns:a16="http://schemas.microsoft.com/office/drawing/2014/main" id="{3464176E-CA26-6480-9ED6-363077D03E57}"/>
              </a:ext>
            </a:extLst>
          </p:cNvPr>
          <p:cNvSpPr/>
          <p:nvPr/>
        </p:nvSpPr>
        <p:spPr>
          <a:xfrm rot="5400000">
            <a:off x="2432928" y="3984013"/>
            <a:ext cx="1451562" cy="1251348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六角形 76">
            <a:extLst>
              <a:ext uri="{FF2B5EF4-FFF2-40B4-BE49-F238E27FC236}">
                <a16:creationId xmlns:a16="http://schemas.microsoft.com/office/drawing/2014/main" id="{1D482FDD-27D1-423C-81FF-425478F4EC23}"/>
              </a:ext>
            </a:extLst>
          </p:cNvPr>
          <p:cNvSpPr/>
          <p:nvPr/>
        </p:nvSpPr>
        <p:spPr>
          <a:xfrm rot="5400000">
            <a:off x="3155478" y="5256971"/>
            <a:ext cx="1451562" cy="1251348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六角形 82">
            <a:extLst>
              <a:ext uri="{FF2B5EF4-FFF2-40B4-BE49-F238E27FC236}">
                <a16:creationId xmlns:a16="http://schemas.microsoft.com/office/drawing/2014/main" id="{212ECDB6-FB5C-D17F-2E2A-E12C840EAA81}"/>
              </a:ext>
            </a:extLst>
          </p:cNvPr>
          <p:cNvSpPr/>
          <p:nvPr/>
        </p:nvSpPr>
        <p:spPr>
          <a:xfrm rot="5400000">
            <a:off x="1129321" y="4065351"/>
            <a:ext cx="1231492" cy="1061632"/>
          </a:xfrm>
          <a:prstGeom prst="hexagon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六角形 83">
            <a:extLst>
              <a:ext uri="{FF2B5EF4-FFF2-40B4-BE49-F238E27FC236}">
                <a16:creationId xmlns:a16="http://schemas.microsoft.com/office/drawing/2014/main" id="{3D668A9E-E7C0-B4B0-0DD5-9225BDF38B6C}"/>
              </a:ext>
            </a:extLst>
          </p:cNvPr>
          <p:cNvSpPr/>
          <p:nvPr/>
        </p:nvSpPr>
        <p:spPr>
          <a:xfrm rot="5400000">
            <a:off x="404502" y="5349908"/>
            <a:ext cx="1231492" cy="1061632"/>
          </a:xfrm>
          <a:prstGeom prst="hexagon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六角形 84">
            <a:extLst>
              <a:ext uri="{FF2B5EF4-FFF2-40B4-BE49-F238E27FC236}">
                <a16:creationId xmlns:a16="http://schemas.microsoft.com/office/drawing/2014/main" id="{51B7A2AD-0E57-869D-C2B3-23DD225316A3}"/>
              </a:ext>
            </a:extLst>
          </p:cNvPr>
          <p:cNvSpPr/>
          <p:nvPr/>
        </p:nvSpPr>
        <p:spPr>
          <a:xfrm rot="5400000">
            <a:off x="1832374" y="5349908"/>
            <a:ext cx="1231492" cy="1061632"/>
          </a:xfrm>
          <a:prstGeom prst="hexagon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六角形 85">
            <a:extLst>
              <a:ext uri="{FF2B5EF4-FFF2-40B4-BE49-F238E27FC236}">
                <a16:creationId xmlns:a16="http://schemas.microsoft.com/office/drawing/2014/main" id="{76E0F41C-EF2A-4FDF-FCE1-451E399A14AC}"/>
              </a:ext>
            </a:extLst>
          </p:cNvPr>
          <p:cNvSpPr/>
          <p:nvPr/>
        </p:nvSpPr>
        <p:spPr>
          <a:xfrm rot="5400000">
            <a:off x="2541306" y="4073489"/>
            <a:ext cx="1231492" cy="1061632"/>
          </a:xfrm>
          <a:prstGeom prst="hexagon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六角形 86">
            <a:extLst>
              <a:ext uri="{FF2B5EF4-FFF2-40B4-BE49-F238E27FC236}">
                <a16:creationId xmlns:a16="http://schemas.microsoft.com/office/drawing/2014/main" id="{A1F37207-124C-01F9-FBC5-45AB05F92AFB}"/>
              </a:ext>
            </a:extLst>
          </p:cNvPr>
          <p:cNvSpPr/>
          <p:nvPr/>
        </p:nvSpPr>
        <p:spPr>
          <a:xfrm rot="5400000">
            <a:off x="3265513" y="5349908"/>
            <a:ext cx="1231492" cy="1061632"/>
          </a:xfrm>
          <a:prstGeom prst="hexagon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CB398B93-78E5-F92F-AEC6-37FA34412242}"/>
              </a:ext>
            </a:extLst>
          </p:cNvPr>
          <p:cNvSpPr/>
          <p:nvPr/>
        </p:nvSpPr>
        <p:spPr>
          <a:xfrm>
            <a:off x="1201972" y="4246805"/>
            <a:ext cx="1082349" cy="7298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1700"/>
              </a:lnSpc>
            </a:pPr>
            <a:r>
              <a:rPr lang="ja-JP" altLang="en-US" sz="1050" b="1" spc="-50" dirty="0">
                <a:ln w="0"/>
                <a:solidFill>
                  <a:srgbClr val="323232"/>
                </a:solidFill>
                <a:latin typeface="+mn-ea"/>
              </a:rPr>
              <a:t>唯一無二の</a:t>
            </a:r>
            <a:endParaRPr lang="en-US" altLang="ja-JP" sz="1050" b="1" spc="-50" dirty="0">
              <a:ln w="0"/>
              <a:solidFill>
                <a:srgbClr val="323232"/>
              </a:solidFill>
              <a:latin typeface="+mn-ea"/>
            </a:endParaRPr>
          </a:p>
          <a:p>
            <a:pPr algn="ctr">
              <a:lnSpc>
                <a:spcPts val="1700"/>
              </a:lnSpc>
            </a:pPr>
            <a:r>
              <a:rPr lang="ja-JP" altLang="en-US" sz="1050" b="1" spc="-50" dirty="0">
                <a:ln w="0"/>
                <a:solidFill>
                  <a:srgbClr val="323232"/>
                </a:solidFill>
                <a:latin typeface="+mn-ea"/>
              </a:rPr>
              <a:t>オールインワン</a:t>
            </a:r>
            <a:endParaRPr lang="en-US" altLang="ja-JP" sz="1050" b="1" spc="-50" dirty="0">
              <a:ln w="0"/>
              <a:solidFill>
                <a:srgbClr val="323232"/>
              </a:solidFill>
              <a:latin typeface="+mn-ea"/>
            </a:endParaRPr>
          </a:p>
          <a:p>
            <a:pPr algn="ctr">
              <a:lnSpc>
                <a:spcPts val="1700"/>
              </a:lnSpc>
            </a:pPr>
            <a:r>
              <a:rPr lang="ja-JP" altLang="en-US" sz="1050" b="1" spc="-50" dirty="0">
                <a:ln w="0"/>
                <a:solidFill>
                  <a:srgbClr val="323232"/>
                </a:solidFill>
                <a:latin typeface="+mn-ea"/>
              </a:rPr>
              <a:t>プロテイン</a:t>
            </a:r>
            <a:endParaRPr lang="en-US" altLang="ja-JP" sz="1000" b="1" spc="-50" dirty="0">
              <a:ln w="0"/>
              <a:solidFill>
                <a:srgbClr val="323232"/>
              </a:solidFill>
              <a:latin typeface="+mn-ea"/>
            </a:endParaRP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6771B021-545A-7F15-AC44-DB40EDC93975}"/>
              </a:ext>
            </a:extLst>
          </p:cNvPr>
          <p:cNvSpPr/>
          <p:nvPr/>
        </p:nvSpPr>
        <p:spPr>
          <a:xfrm>
            <a:off x="2591457" y="4246805"/>
            <a:ext cx="1130438" cy="7298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ja-JP" sz="1050" b="1" spc="-50" dirty="0">
                <a:ln w="0"/>
                <a:solidFill>
                  <a:srgbClr val="323232"/>
                </a:solidFill>
                <a:latin typeface="+mn-ea"/>
              </a:rPr>
              <a:t>BCAA5,000</a:t>
            </a:r>
            <a:r>
              <a:rPr lang="ja-JP" altLang="en-US" sz="1050" b="1" spc="-50" dirty="0">
                <a:ln w="0"/>
                <a:solidFill>
                  <a:srgbClr val="323232"/>
                </a:solidFill>
                <a:latin typeface="+mn-ea"/>
              </a:rPr>
              <a:t>㎎</a:t>
            </a:r>
            <a:endParaRPr lang="en-US" altLang="ja-JP" sz="1050" b="1" spc="-50" dirty="0">
              <a:ln w="0"/>
              <a:solidFill>
                <a:srgbClr val="323232"/>
              </a:solidFill>
              <a:latin typeface="+mn-ea"/>
            </a:endParaRPr>
          </a:p>
          <a:p>
            <a:pPr algn="ctr">
              <a:lnSpc>
                <a:spcPts val="1700"/>
              </a:lnSpc>
            </a:pPr>
            <a:r>
              <a:rPr lang="ja-JP" altLang="en-US" sz="1050" b="1" spc="-50" dirty="0">
                <a:ln w="0"/>
                <a:solidFill>
                  <a:srgbClr val="323232"/>
                </a:solidFill>
                <a:latin typeface="+mn-ea"/>
              </a:rPr>
              <a:t>クエン酸</a:t>
            </a:r>
            <a:r>
              <a:rPr lang="en-US" altLang="ja-JP" sz="1050" b="1" spc="-50" dirty="0">
                <a:ln w="0"/>
                <a:solidFill>
                  <a:srgbClr val="323232"/>
                </a:solidFill>
                <a:latin typeface="+mn-ea"/>
              </a:rPr>
              <a:t>1,000</a:t>
            </a:r>
            <a:r>
              <a:rPr lang="ja-JP" altLang="en-US" sz="1050" b="1" spc="-50" dirty="0">
                <a:ln w="0"/>
                <a:solidFill>
                  <a:srgbClr val="323232"/>
                </a:solidFill>
                <a:latin typeface="+mn-ea"/>
              </a:rPr>
              <a:t>㎎</a:t>
            </a:r>
            <a:endParaRPr lang="en-US" altLang="ja-JP" sz="1050" b="1" spc="-50" dirty="0">
              <a:ln w="0"/>
              <a:solidFill>
                <a:srgbClr val="323232"/>
              </a:solidFill>
              <a:latin typeface="+mn-ea"/>
            </a:endParaRPr>
          </a:p>
          <a:p>
            <a:pPr algn="ctr">
              <a:lnSpc>
                <a:spcPts val="1700"/>
              </a:lnSpc>
            </a:pPr>
            <a:r>
              <a:rPr lang="ja-JP" altLang="en-US" sz="1050" b="1" spc="-50" dirty="0">
                <a:ln w="0"/>
                <a:solidFill>
                  <a:srgbClr val="323232"/>
                </a:solidFill>
                <a:latin typeface="+mn-ea"/>
              </a:rPr>
              <a:t>配合</a:t>
            </a:r>
            <a:endParaRPr lang="en-US" altLang="ja-JP" sz="1050" b="1" spc="-50" dirty="0">
              <a:ln w="0"/>
              <a:solidFill>
                <a:srgbClr val="323232"/>
              </a:solidFill>
              <a:latin typeface="+mn-ea"/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442D1688-3000-1796-9473-B04F657BB762}"/>
              </a:ext>
            </a:extLst>
          </p:cNvPr>
          <p:cNvSpPr/>
          <p:nvPr/>
        </p:nvSpPr>
        <p:spPr>
          <a:xfrm>
            <a:off x="414954" y="5611976"/>
            <a:ext cx="1210588" cy="5113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1700"/>
              </a:lnSpc>
            </a:pPr>
            <a:r>
              <a:rPr lang="ja-JP" altLang="en-US" sz="1050" b="1" spc="-50" dirty="0">
                <a:ln w="0"/>
                <a:solidFill>
                  <a:srgbClr val="323232"/>
                </a:solidFill>
                <a:latin typeface="+mn-ea"/>
              </a:rPr>
              <a:t>高純度プロテイン</a:t>
            </a:r>
            <a:endParaRPr lang="en-US" altLang="ja-JP" sz="1050" b="1" spc="-50" dirty="0">
              <a:ln w="0"/>
              <a:solidFill>
                <a:srgbClr val="323232"/>
              </a:solidFill>
              <a:latin typeface="+mn-ea"/>
            </a:endParaRPr>
          </a:p>
          <a:p>
            <a:pPr algn="ctr">
              <a:lnSpc>
                <a:spcPts val="1700"/>
              </a:lnSpc>
            </a:pPr>
            <a:r>
              <a:rPr lang="en-US" altLang="ja-JP" sz="1050" b="1" spc="-50" dirty="0">
                <a:ln w="0"/>
                <a:solidFill>
                  <a:srgbClr val="323232"/>
                </a:solidFill>
                <a:latin typeface="+mn-ea"/>
              </a:rPr>
              <a:t>WPI20g</a:t>
            </a:r>
            <a:r>
              <a:rPr lang="ja-JP" altLang="en-US" sz="1050" b="1" spc="-50" dirty="0">
                <a:ln w="0"/>
                <a:solidFill>
                  <a:srgbClr val="323232"/>
                </a:solidFill>
                <a:latin typeface="+mn-ea"/>
              </a:rPr>
              <a:t>配合</a:t>
            </a:r>
            <a:endParaRPr lang="en-US" altLang="ja-JP" sz="1050" b="1" spc="-50" dirty="0">
              <a:ln w="0"/>
              <a:solidFill>
                <a:srgbClr val="323232"/>
              </a:solidFill>
              <a:latin typeface="+mn-ea"/>
            </a:endParaRP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235D3A8F-1FB0-B6C2-7761-611024B43E50}"/>
              </a:ext>
            </a:extLst>
          </p:cNvPr>
          <p:cNvSpPr/>
          <p:nvPr/>
        </p:nvSpPr>
        <p:spPr>
          <a:xfrm>
            <a:off x="2037642" y="5515816"/>
            <a:ext cx="825867" cy="7293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1700"/>
              </a:lnSpc>
            </a:pPr>
            <a:r>
              <a:rPr lang="ja-JP" altLang="en-US" sz="1050" b="1" spc="-50" dirty="0">
                <a:ln w="0"/>
                <a:solidFill>
                  <a:srgbClr val="323232"/>
                </a:solidFill>
                <a:latin typeface="+mn-ea"/>
              </a:rPr>
              <a:t>人工甘味料</a:t>
            </a:r>
            <a:endParaRPr lang="en-US" altLang="ja-JP" sz="1050" b="1" spc="-50" dirty="0">
              <a:ln w="0"/>
              <a:solidFill>
                <a:srgbClr val="323232"/>
              </a:solidFill>
              <a:latin typeface="+mn-ea"/>
            </a:endParaRPr>
          </a:p>
          <a:p>
            <a:pPr algn="ctr">
              <a:lnSpc>
                <a:spcPts val="1700"/>
              </a:lnSpc>
            </a:pPr>
            <a:r>
              <a:rPr lang="ja-JP" altLang="en-US" sz="1050" b="1" spc="-50" dirty="0">
                <a:ln w="0"/>
                <a:solidFill>
                  <a:srgbClr val="323232"/>
                </a:solidFill>
                <a:latin typeface="+mn-ea"/>
              </a:rPr>
              <a:t>添加物</a:t>
            </a:r>
            <a:endParaRPr lang="en-US" altLang="ja-JP" sz="1050" b="1" spc="-50" dirty="0">
              <a:ln w="0"/>
              <a:solidFill>
                <a:srgbClr val="323232"/>
              </a:solidFill>
              <a:latin typeface="+mn-ea"/>
            </a:endParaRPr>
          </a:p>
          <a:p>
            <a:pPr algn="ctr">
              <a:lnSpc>
                <a:spcPts val="1700"/>
              </a:lnSpc>
            </a:pPr>
            <a:r>
              <a:rPr lang="ja-JP" altLang="en-US" sz="1050" b="1" spc="-50" dirty="0">
                <a:ln w="0"/>
                <a:solidFill>
                  <a:srgbClr val="323232"/>
                </a:solidFill>
                <a:latin typeface="+mn-ea"/>
              </a:rPr>
              <a:t>不使用</a:t>
            </a:r>
            <a:endParaRPr lang="en-US" altLang="ja-JP" sz="1050" b="1" spc="-50" dirty="0">
              <a:ln w="0"/>
              <a:solidFill>
                <a:srgbClr val="323232"/>
              </a:solidFill>
              <a:latin typeface="+mn-ea"/>
            </a:endParaRP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B1077623-5517-69CB-C8C9-62B58924B06A}"/>
              </a:ext>
            </a:extLst>
          </p:cNvPr>
          <p:cNvSpPr/>
          <p:nvPr/>
        </p:nvSpPr>
        <p:spPr>
          <a:xfrm>
            <a:off x="3301614" y="5508314"/>
            <a:ext cx="1159292" cy="7275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1700"/>
              </a:lnSpc>
            </a:pPr>
            <a:r>
              <a:rPr lang="ja-JP" altLang="en-US" sz="1000" b="1" spc="-50" dirty="0">
                <a:ln w="0"/>
                <a:solidFill>
                  <a:srgbClr val="323232"/>
                </a:solidFill>
                <a:latin typeface="+mn-ea"/>
              </a:rPr>
              <a:t>プロテインなのに</a:t>
            </a:r>
            <a:endParaRPr lang="en-US" altLang="ja-JP" sz="1000" b="1" spc="-50" dirty="0">
              <a:ln w="0"/>
              <a:solidFill>
                <a:srgbClr val="323232"/>
              </a:solidFill>
              <a:latin typeface="+mn-ea"/>
            </a:endParaRPr>
          </a:p>
          <a:p>
            <a:pPr algn="ctr">
              <a:lnSpc>
                <a:spcPts val="1700"/>
              </a:lnSpc>
            </a:pPr>
            <a:r>
              <a:rPr lang="ja-JP" altLang="en-US" sz="1000" b="1" spc="-50" dirty="0">
                <a:ln w="0"/>
                <a:solidFill>
                  <a:srgbClr val="323232"/>
                </a:solidFill>
                <a:latin typeface="+mn-ea"/>
              </a:rPr>
              <a:t>サラッとしていて</a:t>
            </a:r>
            <a:endParaRPr lang="en-US" altLang="ja-JP" sz="1000" b="1" spc="-50" dirty="0">
              <a:ln w="0"/>
              <a:solidFill>
                <a:srgbClr val="323232"/>
              </a:solidFill>
              <a:latin typeface="+mn-ea"/>
            </a:endParaRPr>
          </a:p>
          <a:p>
            <a:pPr algn="ctr">
              <a:lnSpc>
                <a:spcPts val="1700"/>
              </a:lnSpc>
            </a:pPr>
            <a:r>
              <a:rPr lang="ja-JP" altLang="en-US" sz="1000" b="1" spc="-50" dirty="0">
                <a:ln w="0"/>
                <a:solidFill>
                  <a:srgbClr val="323232"/>
                </a:solidFill>
                <a:latin typeface="+mn-ea"/>
              </a:rPr>
              <a:t>飲みやすい</a:t>
            </a:r>
            <a:endParaRPr lang="en-US" altLang="ja-JP" sz="1000" b="1" spc="-50" dirty="0">
              <a:ln w="0"/>
              <a:solidFill>
                <a:srgbClr val="323232"/>
              </a:solidFill>
              <a:latin typeface="+mn-ea"/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AA9AC63B-DDA2-399C-0D08-870240F7DEC8}"/>
              </a:ext>
            </a:extLst>
          </p:cNvPr>
          <p:cNvSpPr/>
          <p:nvPr/>
        </p:nvSpPr>
        <p:spPr>
          <a:xfrm>
            <a:off x="4406627" y="4383004"/>
            <a:ext cx="4592104" cy="27084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17000" b="0" cap="none" spc="-1000" dirty="0">
                <a:ln w="60325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源ノ角ゴシック Code JP H" panose="020B0A00000000000000" pitchFamily="34" charset="-128"/>
              </a:rPr>
              <a:t>373</a:t>
            </a:r>
            <a:endParaRPr lang="ja-JP" altLang="en-US" sz="17000" b="0" cap="none" spc="-1000" dirty="0">
              <a:ln w="60325">
                <a:solidFill>
                  <a:schemeClr val="bg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ea typeface="源ノ角ゴシック Code JP H" panose="020B0A00000000000000" pitchFamily="34" charset="-128"/>
            </a:endParaRPr>
          </a:p>
        </p:txBody>
      </p:sp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E93B8E72-BD71-CB6A-9116-91D41A4E6809}"/>
              </a:ext>
            </a:extLst>
          </p:cNvPr>
          <p:cNvSpPr/>
          <p:nvPr/>
        </p:nvSpPr>
        <p:spPr>
          <a:xfrm>
            <a:off x="8567779" y="5581066"/>
            <a:ext cx="12559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0" cap="none" spc="-1000" dirty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源ノ角ゴシック Code JP H" panose="020B0A00000000000000" pitchFamily="34" charset="-128"/>
              </a:rPr>
              <a:t>円</a:t>
            </a:r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1606C92F-5E22-A4ED-4AE0-6568E5D8723E}"/>
              </a:ext>
            </a:extLst>
          </p:cNvPr>
          <p:cNvSpPr/>
          <p:nvPr/>
        </p:nvSpPr>
        <p:spPr>
          <a:xfrm>
            <a:off x="8371229" y="5261701"/>
            <a:ext cx="175961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400" b="0" cap="none" dirty="0">
                <a:ln w="9525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源ノ角ゴシック Code JP H" panose="020B0A00000000000000" pitchFamily="34" charset="-128"/>
              </a:rPr>
              <a:t>税込</a:t>
            </a:r>
          </a:p>
        </p:txBody>
      </p:sp>
    </p:spTree>
    <p:extLst>
      <p:ext uri="{BB962C8B-B14F-4D97-AF65-F5344CB8AC3E}">
        <p14:creationId xmlns:p14="http://schemas.microsoft.com/office/powerpoint/2010/main" val="3099770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152</TotalTime>
  <Words>163</Words>
  <Application>Microsoft Office PowerPoint</Application>
  <PresentationFormat>A4 210 x 297 mm</PresentationFormat>
  <Paragraphs>53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源ノ角ゴシック Code JP M</vt:lpstr>
      <vt:lpstr>源ノ角ゴシック Code JP N</vt:lpstr>
      <vt:lpstr>游ゴシック</vt:lpstr>
      <vt:lpstr>Arial</vt:lpstr>
      <vt:lpstr>Arial Black</vt:lpstr>
      <vt:lpstr>Bahnschrift SemiBold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s.yamamoto@syner-gym.jp</dc:creator>
  <cp:lastModifiedBy>s.yamamoto@syner-gym.jp</cp:lastModifiedBy>
  <cp:revision>1</cp:revision>
  <dcterms:created xsi:type="dcterms:W3CDTF">2024-07-08T07:11:16Z</dcterms:created>
  <dcterms:modified xsi:type="dcterms:W3CDTF">2024-07-08T09:44:14Z</dcterms:modified>
</cp:coreProperties>
</file>